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oppins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Poppins Medium"/>
      <p:regular r:id="rId35"/>
      <p:bold r:id="rId36"/>
      <p:italic r:id="rId37"/>
      <p:boldItalic r:id="rId38"/>
    </p:embeddedFont>
    <p:embeddedFont>
      <p:font typeface="Poppins SemiBold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bold.fntdata"/><Relationship Id="rId20" Type="http://schemas.openxmlformats.org/officeDocument/2006/relationships/slide" Target="slides/slide15.xml"/><Relationship Id="rId42" Type="http://schemas.openxmlformats.org/officeDocument/2006/relationships/font" Target="fonts/PoppinsSemiBold-boldItalic.fntdata"/><Relationship Id="rId41" Type="http://schemas.openxmlformats.org/officeDocument/2006/relationships/font" Target="fonts/PoppinsSemiBold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PoppinsMedium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PoppinsMedium-italic.fntdata"/><Relationship Id="rId14" Type="http://schemas.openxmlformats.org/officeDocument/2006/relationships/slide" Target="slides/slide9.xml"/><Relationship Id="rId36" Type="http://schemas.openxmlformats.org/officeDocument/2006/relationships/font" Target="fonts/PoppinsMedium-bold.fntdata"/><Relationship Id="rId17" Type="http://schemas.openxmlformats.org/officeDocument/2006/relationships/slide" Target="slides/slide12.xml"/><Relationship Id="rId39" Type="http://schemas.openxmlformats.org/officeDocument/2006/relationships/font" Target="fonts/PoppinsSemiBold-regular.fntdata"/><Relationship Id="rId16" Type="http://schemas.openxmlformats.org/officeDocument/2006/relationships/slide" Target="slides/slide11.xml"/><Relationship Id="rId38" Type="http://schemas.openxmlformats.org/officeDocument/2006/relationships/font" Target="fonts/Poppins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55ef8573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55ef8573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74ef1ed9b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74ef1ed9b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74ef1ed9b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74ef1ed9b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74ef1ed9b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74ef1ed9b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74ef1ed9b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74ef1ed9b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74ef1ed9b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74ef1ed9b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74ef1ed9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74ef1ed9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74ef1ed9b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874ef1ed9b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db91b08b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fdb91b08b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74ef1ed9b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874ef1ed9b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74ef1ed9b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874ef1ed9b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74ef1ed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74ef1ed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74ef1ed9b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874ef1ed9b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74ef1ed9b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874ef1ed9b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74ef1ed9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74ef1ed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74ef1ed9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74ef1ed9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74ef1ed9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74ef1ed9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74ef1ed9b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74ef1ed9b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74ef1ed9b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74ef1ed9b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74ef1ed9b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74ef1ed9b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74ef1ed9b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74ef1ed9b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Simple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40651" l="11060" r="97" t="-502"/>
          <a:stretch/>
        </p:blipFill>
        <p:spPr>
          <a:xfrm flipH="1" rot="6">
            <a:off x="3" y="3398807"/>
            <a:ext cx="9143997" cy="174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540300" y="1152475"/>
            <a:ext cx="52998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Purple">
  <p:cSld name="TITLE_AND_BODY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029000" cy="5143500"/>
          </a:xfrm>
          <a:prstGeom prst="rect">
            <a:avLst/>
          </a:prstGeom>
          <a:solidFill>
            <a:srgbClr val="6D0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291000" y="440700"/>
            <a:ext cx="33276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4492375" y="552900"/>
            <a:ext cx="4112400" cy="4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2" type="subTitle"/>
          </p:nvPr>
        </p:nvSpPr>
        <p:spPr>
          <a:xfrm>
            <a:off x="291000" y="1578000"/>
            <a:ext cx="33276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/>
          </a:blip>
          <a:srcRect b="24313" l="50134" r="8558" t="18016"/>
          <a:stretch/>
        </p:blipFill>
        <p:spPr>
          <a:xfrm flipH="1" rot="4">
            <a:off x="2" y="3398804"/>
            <a:ext cx="4029000" cy="174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Dark Purple">
  <p:cSld name="TITLE_AND_BOD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029000" cy="5143500"/>
          </a:xfrm>
          <a:prstGeom prst="rect">
            <a:avLst/>
          </a:prstGeom>
          <a:solidFill>
            <a:srgbClr val="1D03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291000" y="440700"/>
            <a:ext cx="33276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4492375" y="552900"/>
            <a:ext cx="4112400" cy="4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2" type="subTitle"/>
          </p:nvPr>
        </p:nvSpPr>
        <p:spPr>
          <a:xfrm>
            <a:off x="291000" y="1578000"/>
            <a:ext cx="3327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 b="24313" l="50134" r="8558" t="18016"/>
          <a:stretch/>
        </p:blipFill>
        <p:spPr>
          <a:xfrm flipH="1" rot="4">
            <a:off x="2" y="3398804"/>
            <a:ext cx="4029000" cy="174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Dark Purple 1">
  <p:cSld name="TITLE_AND_BODY_1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029000" cy="5143500"/>
          </a:xfrm>
          <a:prstGeom prst="rect">
            <a:avLst/>
          </a:prstGeom>
          <a:solidFill>
            <a:srgbClr val="1D03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91000" y="440700"/>
            <a:ext cx="33276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91000" y="1578000"/>
            <a:ext cx="3327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2">
            <a:alphaModFix/>
          </a:blip>
          <a:srcRect b="24313" l="50134" r="8558" t="18016"/>
          <a:stretch/>
        </p:blipFill>
        <p:spPr>
          <a:xfrm flipH="1" rot="4">
            <a:off x="2" y="3398804"/>
            <a:ext cx="4029000" cy="174469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356950" y="542725"/>
            <a:ext cx="4517400" cy="791700"/>
          </a:xfrm>
          <a:prstGeom prst="rect">
            <a:avLst/>
          </a:prstGeom>
          <a:solidFill>
            <a:srgbClr val="79D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394675" y="1578000"/>
            <a:ext cx="4517400" cy="791700"/>
          </a:xfrm>
          <a:prstGeom prst="rect">
            <a:avLst/>
          </a:prstGeom>
          <a:solidFill>
            <a:srgbClr val="DECE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394675" y="2530500"/>
            <a:ext cx="4517400" cy="791700"/>
          </a:xfrm>
          <a:prstGeom prst="rect">
            <a:avLst/>
          </a:prstGeom>
          <a:solidFill>
            <a:srgbClr val="FFD8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394675" y="3483000"/>
            <a:ext cx="4517400" cy="791700"/>
          </a:xfrm>
          <a:prstGeom prst="rect">
            <a:avLst/>
          </a:prstGeom>
          <a:solidFill>
            <a:srgbClr val="ABB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1" name="Google Shape;71;p13"/>
          <p:cNvSpPr txBox="1"/>
          <p:nvPr>
            <p:ph type="title"/>
          </p:nvPr>
        </p:nvSpPr>
        <p:spPr>
          <a:xfrm>
            <a:off x="291000" y="440700"/>
            <a:ext cx="33276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291000" y="1578000"/>
            <a:ext cx="3327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4470800" y="648775"/>
            <a:ext cx="37440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3" type="body"/>
          </p:nvPr>
        </p:nvSpPr>
        <p:spPr>
          <a:xfrm>
            <a:off x="4470800" y="1695688"/>
            <a:ext cx="37440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4" type="body"/>
          </p:nvPr>
        </p:nvSpPr>
        <p:spPr>
          <a:xfrm>
            <a:off x="4470800" y="2636550"/>
            <a:ext cx="37440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5" type="body"/>
          </p:nvPr>
        </p:nvSpPr>
        <p:spPr>
          <a:xfrm>
            <a:off x="4470800" y="3589050"/>
            <a:ext cx="37440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City">
  <p:cSld name="TITLE_AND_BODY_1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-50" y="-75"/>
            <a:ext cx="4029000" cy="5143500"/>
          </a:xfrm>
          <a:prstGeom prst="rect">
            <a:avLst/>
          </a:prstGeom>
          <a:solidFill>
            <a:srgbClr val="1D033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 amt="57000"/>
          </a:blip>
          <a:srcRect b="3852" l="37576" r="18085" t="11106"/>
          <a:stretch/>
        </p:blipFill>
        <p:spPr>
          <a:xfrm>
            <a:off x="-25" y="-75"/>
            <a:ext cx="40290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4441075" y="1540775"/>
            <a:ext cx="4314900" cy="28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Font typeface="Poppins"/>
              <a:buChar char="●"/>
              <a:defRPr b="1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type="title"/>
          </p:nvPr>
        </p:nvSpPr>
        <p:spPr>
          <a:xfrm>
            <a:off x="4441075" y="376175"/>
            <a:ext cx="449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3000"/>
              <a:buNone/>
              <a:defRPr sz="3000">
                <a:solidFill>
                  <a:srgbClr val="0E84F7"/>
                </a:solidFill>
                <a:highlight>
                  <a:schemeClr val="l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9pPr>
          </a:lstStyle>
          <a:p/>
        </p:txBody>
      </p:sp>
      <p:sp>
        <p:nvSpPr>
          <p:cNvPr id="82" name="Google Shape;82;p14"/>
          <p:cNvSpPr/>
          <p:nvPr/>
        </p:nvSpPr>
        <p:spPr>
          <a:xfrm rot="10800000">
            <a:off x="25" y="1457182"/>
            <a:ext cx="4029000" cy="3675000"/>
          </a:xfrm>
          <a:prstGeom prst="rect">
            <a:avLst/>
          </a:prstGeom>
          <a:gradFill>
            <a:gsLst>
              <a:gs pos="0">
                <a:srgbClr val="1D033E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23353" l="0" r="0" t="-3085"/>
          <a:stretch/>
        </p:blipFill>
        <p:spPr>
          <a:xfrm>
            <a:off x="2116263" y="4550937"/>
            <a:ext cx="1287101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26" y="4472078"/>
            <a:ext cx="1238798" cy="4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Image Waves">
  <p:cSld name="TITLE_AND_BODY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 b="46995" l="6252" r="0" t="-4665"/>
          <a:stretch/>
        </p:blipFill>
        <p:spPr>
          <a:xfrm flipH="1" rot="6">
            <a:off x="3" y="3398807"/>
            <a:ext cx="9143997" cy="174468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>
            <p:ph idx="2" type="pic"/>
          </p:nvPr>
        </p:nvSpPr>
        <p:spPr>
          <a:xfrm>
            <a:off x="5790401" y="445025"/>
            <a:ext cx="2887800" cy="4236000"/>
          </a:xfrm>
          <a:prstGeom prst="roundRect">
            <a:avLst>
              <a:gd fmla="val 9376" name="adj"/>
            </a:avLst>
          </a:prstGeom>
          <a:noFill/>
          <a:ln>
            <a:noFill/>
          </a:ln>
        </p:spPr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540300" y="445025"/>
            <a:ext cx="5022300" cy="10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540300" y="1665400"/>
            <a:ext cx="50223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Simple 2">
  <p:cSld name="CUSTOM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40300" y="1152475"/>
            <a:ext cx="52998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46995" l="6252" r="0" t="-4665"/>
          <a:stretch/>
        </p:blipFill>
        <p:spPr>
          <a:xfrm flipH="1" rot="6">
            <a:off x="3" y="3398807"/>
            <a:ext cx="9143997" cy="1744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1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title="Connection Waves_LARGE-04.png"/>
          <p:cNvPicPr preferRelativeResize="0"/>
          <p:nvPr/>
        </p:nvPicPr>
        <p:blipFill rotWithShape="1">
          <a:blip r:embed="rId2">
            <a:alphaModFix/>
          </a:blip>
          <a:srcRect b="11590" l="0" r="5722" t="0"/>
          <a:stretch/>
        </p:blipFill>
        <p:spPr>
          <a:xfrm flipH="1">
            <a:off x="3" y="2715025"/>
            <a:ext cx="9143997" cy="242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ctrTitle"/>
          </p:nvPr>
        </p:nvSpPr>
        <p:spPr>
          <a:xfrm>
            <a:off x="572275" y="221000"/>
            <a:ext cx="4593900" cy="17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572275" y="1966425"/>
            <a:ext cx="41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2219" t="0"/>
          <a:stretch/>
        </p:blipFill>
        <p:spPr>
          <a:xfrm>
            <a:off x="5421084" y="2567187"/>
            <a:ext cx="3457200" cy="2360100"/>
          </a:xfrm>
          <a:prstGeom prst="roundRect">
            <a:avLst>
              <a:gd fmla="val 8661" name="adj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1_2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" y="-15"/>
            <a:ext cx="9144000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ctrTitle"/>
          </p:nvPr>
        </p:nvSpPr>
        <p:spPr>
          <a:xfrm>
            <a:off x="572275" y="221000"/>
            <a:ext cx="4593900" cy="17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572275" y="1966425"/>
            <a:ext cx="41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_1">
    <p:bg>
      <p:bgPr>
        <a:solidFill>
          <a:srgbClr val="0E84F7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b="0" l="0" r="2714" t="0"/>
          <a:stretch/>
        </p:blipFill>
        <p:spPr>
          <a:xfrm>
            <a:off x="1464000" y="0"/>
            <a:ext cx="76762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 rot="-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0E84F7"/>
              </a:gs>
              <a:gs pos="46000">
                <a:srgbClr val="0E84F7">
                  <a:alpha val="5176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/>
          <p:nvPr/>
        </p:nvSpPr>
        <p:spPr>
          <a:xfrm rot="-5400000">
            <a:off x="2550950" y="-1449450"/>
            <a:ext cx="5143500" cy="8042400"/>
          </a:xfrm>
          <a:prstGeom prst="rect">
            <a:avLst/>
          </a:prstGeom>
          <a:gradFill>
            <a:gsLst>
              <a:gs pos="0">
                <a:srgbClr val="0E84F7"/>
              </a:gs>
              <a:gs pos="46000">
                <a:srgbClr val="0E84F7">
                  <a:alpha val="5176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6" title="Connection Waves_LARGE-04.png"/>
          <p:cNvPicPr preferRelativeResize="0"/>
          <p:nvPr/>
        </p:nvPicPr>
        <p:blipFill rotWithShape="1">
          <a:blip r:embed="rId3">
            <a:alphaModFix/>
          </a:blip>
          <a:srcRect b="11590" l="0" r="5722" t="0"/>
          <a:stretch/>
        </p:blipFill>
        <p:spPr>
          <a:xfrm flipH="1">
            <a:off x="3" y="2715025"/>
            <a:ext cx="9143997" cy="242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572275" y="221000"/>
            <a:ext cx="4593900" cy="17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oppins"/>
              <a:buNone/>
              <a:defRPr b="1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572275" y="1966425"/>
            <a:ext cx="41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56"/>
              </a:buClr>
              <a:buSzPts val="2400"/>
              <a:buFont typeface="Poppins SemiBold"/>
              <a:buNone/>
              <a:defRPr sz="2400">
                <a:solidFill>
                  <a:srgbClr val="FFD85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 type="secHead">
  <p:cSld name="SECTION_HEADER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1"/>
            <a:ext cx="9144000" cy="514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1"/>
            <a:ext cx="9144000" cy="514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bg>
      <p:bgPr>
        <a:solidFill>
          <a:srgbClr val="1D033E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748" y="2908300"/>
            <a:ext cx="9136502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029000" cy="5143500"/>
          </a:xfrm>
          <a:prstGeom prst="rect">
            <a:avLst/>
          </a:prstGeom>
          <a:solidFill>
            <a:srgbClr val="0E84F7"/>
          </a:solidFill>
          <a:ln cap="flat" cmpd="sng" w="9525">
            <a:solidFill>
              <a:srgbClr val="0E8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291000" y="440700"/>
            <a:ext cx="33276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492375" y="552900"/>
            <a:ext cx="4112400" cy="4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2" type="subTitle"/>
          </p:nvPr>
        </p:nvSpPr>
        <p:spPr>
          <a:xfrm>
            <a:off x="291000" y="1578000"/>
            <a:ext cx="33276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 b="24313" l="50134" r="8558" t="18016"/>
          <a:stretch/>
        </p:blipFill>
        <p:spPr>
          <a:xfrm flipH="1" rot="4">
            <a:off x="2" y="3398804"/>
            <a:ext cx="4029000" cy="174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Char char="●"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30200" lvl="1" marL="9144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Medium"/>
              <a:buChar char="○"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30200" lvl="2" marL="1371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Medium"/>
              <a:buChar char="■"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317500" lvl="3" marL="1828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17500" lvl="4" marL="2286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17500" lvl="5" marL="2743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17500" lvl="6" marL="32004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17500" lvl="7" marL="3657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17500" lvl="8" marL="411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inyurl.com/chromestoreespanol" TargetMode="External"/><Relationship Id="rId4" Type="http://schemas.openxmlformats.org/officeDocument/2006/relationships/hyperlink" Target="https://tinyurl.com/avanzado-cromo" TargetMode="External"/><Relationship Id="rId5" Type="http://schemas.openxmlformats.org/officeDocument/2006/relationships/hyperlink" Target="http://www.youtube.com/watch?v=Eo6P_QUD5to" TargetMode="External"/><Relationship Id="rId6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inyurl.com/int-resour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572275" y="221000"/>
            <a:ext cx="4993800" cy="17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Centro de Habilidades Digitales</a:t>
            </a:r>
            <a:endParaRPr/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572275" y="1966425"/>
            <a:ext cx="41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Fundaciones - </a:t>
            </a:r>
            <a:r>
              <a:rPr lang="en"/>
              <a:t>Lección</a:t>
            </a:r>
            <a:r>
              <a:rPr lang="en"/>
              <a:t>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Descanso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683250" y="1834449"/>
            <a:ext cx="7777500" cy="12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2"/>
              <a:t>Extensiones de Chrome y Chrome Avanzado</a:t>
            </a:r>
            <a:endParaRPr sz="3822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Extensiones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540300" y="1152475"/>
            <a:ext cx="79617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Agregar funciones al navegador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Ejemplos de extensiones: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○"/>
            </a:pPr>
            <a:r>
              <a:rPr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Administrador de contraseñas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○"/>
            </a:pPr>
            <a:r>
              <a:rPr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Bloqueador de anuncios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○"/>
            </a:pPr>
            <a:r>
              <a:rPr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Gramaticalmente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Chrome Avanzado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540300" y="1152475"/>
            <a:ext cx="52998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Marcadores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Personalización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Página</a:t>
            </a:r>
            <a:r>
              <a:rPr lang="en" sz="1700"/>
              <a:t> de inicio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Apariencia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Idioma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¡Más!</a:t>
            </a:r>
            <a:endParaRPr sz="1700"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582" y="1095000"/>
            <a:ext cx="4380600" cy="295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Cómo Descubrir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5412600" y="1272225"/>
            <a:ext cx="3600900" cy="222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E84F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https://tinyurl.com/chromestoreespanol</a:t>
            </a:r>
            <a:r>
              <a:rPr lang="en">
                <a:solidFill>
                  <a:srgbClr val="0E84F7"/>
                </a:solidFill>
              </a:rPr>
              <a:t> </a:t>
            </a:r>
            <a:endParaRPr>
              <a:solidFill>
                <a:srgbClr val="0E84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84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E84F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https://tinyurl.com/avanzado-cromo</a:t>
            </a:r>
            <a:r>
              <a:rPr lang="en">
                <a:solidFill>
                  <a:srgbClr val="0E84F7"/>
                </a:solidFill>
              </a:rPr>
              <a:t> </a:t>
            </a:r>
            <a:endParaRPr>
              <a:solidFill>
                <a:srgbClr val="0E84F7"/>
              </a:solidFill>
            </a:endParaRPr>
          </a:p>
        </p:txBody>
      </p:sp>
      <p:pic>
        <p:nvPicPr>
          <p:cNvPr descr="Discovering apps in the Chrome Web Store is easy: you can browse the apps featured on the homepage, navigate categories and collections, or use Search to find what you're looking for. Have fun exploring! http://chrome.google.com/webstore" id="175" name="Google Shape;175;p29" title="How to discover apps in the Chrome Web Stor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176" y="1216562"/>
            <a:ext cx="4818425" cy="27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Más Google…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y…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564750" y="1017725"/>
            <a:ext cx="80145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Traducir - translate.google.com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Academico - https://scholar.google.es/schhp?hl=es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Imágenes - https://www.google.com/imghp?hl=es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Mapas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540300" y="445025"/>
            <a:ext cx="706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Cómo ver Google Maps en otro idioma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540300" y="1152475"/>
            <a:ext cx="76017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Abre Google Maps en tu computadora.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 la esquina superior izquierda, haz clic en el menú 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Elige Idioma.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Selecciona un idioma. 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Opcional: Obtén información sobre cómo cambiar el idioma de todos los productos de Google.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Final del Escaparate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Pensar en</a:t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540300" y="1152475"/>
            <a:ext cx="77898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¿Qué vas a compartir?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¿Cómo vas a compartirlo? (por ejemplo, Presentaciones de Google, recursos de Internet,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¿Qué mostrarás y los pasos?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¿Qué te falta por aprender todavía para poder compartir?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441075" y="1540775"/>
            <a:ext cx="4314900" cy="28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Bienvenido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Revisar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Uso de Internet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Extensiones y aplicaciones de Chrome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Búsqueda avanzada de Google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Planificación final del escaparate</a:t>
            </a:r>
            <a:endParaRPr/>
          </a:p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4441075" y="376175"/>
            <a:ext cx="449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Temario de la Lección 5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Envolver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01CB"/>
                </a:solidFill>
              </a:rPr>
              <a:t>Wrap-up</a:t>
            </a:r>
            <a:endParaRPr>
              <a:solidFill>
                <a:srgbClr val="6D01CB"/>
              </a:solidFill>
            </a:endParaRPr>
          </a:p>
        </p:txBody>
      </p:sp>
      <p:sp>
        <p:nvSpPr>
          <p:cNvPr id="214" name="Google Shape;214;p36"/>
          <p:cNvSpPr txBox="1"/>
          <p:nvPr/>
        </p:nvSpPr>
        <p:spPr>
          <a:xfrm>
            <a:off x="540300" y="1288550"/>
            <a:ext cx="5299800" cy="3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 Medium"/>
              <a:buChar char="➔"/>
            </a:pPr>
            <a:r>
              <a:rPr lang="en" sz="2000">
                <a:latin typeface="Poppins Medium"/>
                <a:ea typeface="Poppins Medium"/>
                <a:cs typeface="Poppins Medium"/>
                <a:sym typeface="Poppins Medium"/>
              </a:rPr>
              <a:t>Preguntas de la clase</a:t>
            </a:r>
            <a:endParaRPr sz="20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 Medium"/>
              <a:buChar char="➔"/>
            </a:pPr>
            <a:r>
              <a:rPr lang="en" sz="2000">
                <a:latin typeface="Poppins Medium"/>
                <a:ea typeface="Poppins Medium"/>
                <a:cs typeface="Poppins Medium"/>
                <a:sym typeface="Poppins Medium"/>
              </a:rPr>
              <a:t>Entregar dispositivos</a:t>
            </a:r>
            <a:endParaRPr sz="1800">
              <a:solidFill>
                <a:srgbClr val="3D3D3D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¡Bienvenido!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Los objetivos de hoy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540300" y="1152475"/>
            <a:ext cx="76752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Objetivos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/>
              <a:t>Poder utilizar Internet para acceder a recursos (por ejemplo, telesalud, banca, rutas de autobús, biblioteca).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/>
              <a:t>Poder agregar extensiones y aplicaciones al navegador y a los dispositivos.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84F7"/>
                </a:solidFill>
              </a:rPr>
              <a:t>¡Bienvenido!</a:t>
            </a:r>
            <a:endParaRPr>
              <a:solidFill>
                <a:srgbClr val="0E84F7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540300" y="1152475"/>
            <a:ext cx="52998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Configura tu dispositivo</a:t>
            </a:r>
            <a:endParaRPr sz="1900"/>
          </a:p>
        </p:txBody>
      </p:sp>
      <p:pic>
        <p:nvPicPr>
          <p:cNvPr id="119" name="Google Shape;119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2205" r="10770" t="0"/>
          <a:stretch/>
        </p:blipFill>
        <p:spPr>
          <a:xfrm>
            <a:off x="5772525" y="377550"/>
            <a:ext cx="2692200" cy="4236000"/>
          </a:xfrm>
          <a:prstGeom prst="roundRect">
            <a:avLst>
              <a:gd fmla="val 993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Normas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540300" y="1152475"/>
            <a:ext cx="52998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NORMS HERE</a:t>
            </a:r>
            <a:endParaRPr/>
          </a:p>
        </p:txBody>
      </p:sp>
      <p:pic>
        <p:nvPicPr>
          <p:cNvPr id="126" name="Google Shape;126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0635" r="659" t="0"/>
          <a:stretch/>
        </p:blipFill>
        <p:spPr>
          <a:xfrm>
            <a:off x="5772525" y="377550"/>
            <a:ext cx="2692200" cy="4236000"/>
          </a:xfrm>
          <a:prstGeom prst="roundRect">
            <a:avLst>
              <a:gd fmla="val 993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Uso de Internet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Uso de Internet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540300" y="1152475"/>
            <a:ext cx="52998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¿Cuáles son los usos de Internet?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Tenga en cuenta: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Inclinación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Privacidad y seguridad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Buen ciudadano digital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Fiabilidad</a:t>
            </a:r>
            <a:endParaRPr/>
          </a:p>
        </p:txBody>
      </p:sp>
      <p:pic>
        <p:nvPicPr>
          <p:cNvPr id="138" name="Google Shape;138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745" r="19739" t="0"/>
          <a:stretch/>
        </p:blipFill>
        <p:spPr>
          <a:xfrm>
            <a:off x="5772525" y="377550"/>
            <a:ext cx="2692200" cy="4236000"/>
          </a:xfrm>
          <a:prstGeom prst="roundRect">
            <a:avLst>
              <a:gd fmla="val 993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291000" y="440700"/>
            <a:ext cx="33276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¡Explorar!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4492375" y="552900"/>
            <a:ext cx="4112400" cy="4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https://tinyurl.com/int-resource</a:t>
            </a:r>
            <a:r>
              <a:rPr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4"/>
          <p:cNvSpPr txBox="1"/>
          <p:nvPr>
            <p:ph idx="2" type="subTitle"/>
          </p:nvPr>
        </p:nvSpPr>
        <p:spPr>
          <a:xfrm>
            <a:off x="291000" y="1578000"/>
            <a:ext cx="33276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